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handoutMasterIdLst>
    <p:handoutMasterId r:id="rId23"/>
  </p:handoutMasterIdLst>
  <p:sldIdLst>
    <p:sldId id="256" r:id="rId2"/>
    <p:sldId id="259" r:id="rId3"/>
    <p:sldId id="267" r:id="rId4"/>
    <p:sldId id="260" r:id="rId5"/>
    <p:sldId id="279" r:id="rId6"/>
    <p:sldId id="261" r:id="rId7"/>
    <p:sldId id="262" r:id="rId8"/>
    <p:sldId id="263" r:id="rId9"/>
    <p:sldId id="265" r:id="rId10"/>
    <p:sldId id="266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6" d="100"/>
          <a:sy n="36" d="100"/>
        </p:scale>
        <p:origin x="2256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E6FA8-0DAA-437E-8F31-AD48E9CB9D9A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C1EE6-75C3-42AE-88E1-1C7041E097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53008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403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0760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0775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238318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7689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946770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348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7991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4653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54378D1-D1CE-4F4B-BB03-16E1E23A6C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66850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BEAC5A-2438-459E-BF0E-43D15EA214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5741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1736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714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175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486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445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41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066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843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61035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18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audio" Target="../media/audio5.wav"/><Relationship Id="rId7" Type="http://schemas.openxmlformats.org/officeDocument/2006/relationships/image" Target="../media/image4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audio" Target="../media/audio7.wav"/><Relationship Id="rId4" Type="http://schemas.openxmlformats.org/officeDocument/2006/relationships/audio" Target="../media/audio6.wav"/><Relationship Id="rId9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783016" cy="4479776"/>
          </a:xfrm>
        </p:spPr>
        <p:txBody>
          <a:bodyPr>
            <a:noAutofit/>
          </a:bodyPr>
          <a:lstStyle/>
          <a:p>
            <a:pPr algn="ctr"/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звука </a:t>
            </a:r>
            <a:r>
              <a:rPr lang="ru-RU" alt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Р»</a:t>
            </a:r>
            <a:b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словах, словосочетаниях и </a:t>
            </a: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</a:t>
            </a: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632847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Описание.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рот, положить и расслабить язык на нижнюю губу.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Подержать в таком положении секунд 10.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</a:t>
            </a:r>
            <a:r>
              <a:rPr lang="ru-RU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прикусывать язык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 губами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 зубами.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Следить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язык </a:t>
            </a:r>
            <a:r>
              <a:rPr lang="ru-RU" sz="16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дрожал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i="1" u="sng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lopatka.jpg"/>
          <p:cNvPicPr>
            <a:picLocks noGrp="1" noChangeAspect="1"/>
          </p:cNvPicPr>
          <p:nvPr>
            <p:ph sz="half" idx="13"/>
          </p:nvPr>
        </p:nvPicPr>
        <p:blipFill>
          <a:blip r:embed="rId2" cstate="print"/>
          <a:stretch>
            <a:fillRect/>
          </a:stretch>
        </p:blipFill>
        <p:spPr>
          <a:xfrm>
            <a:off x="1295636" y="1124744"/>
            <a:ext cx="2664296" cy="2736304"/>
          </a:xfrm>
          <a:prstGeom prst="rect">
            <a:avLst/>
          </a:prstGeom>
        </p:spPr>
      </p:pic>
      <p:pic>
        <p:nvPicPr>
          <p:cNvPr id="6" name="Содержимое 5" descr="lopatk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427984" y="1143473"/>
            <a:ext cx="3744415" cy="2736304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13184" y="50371"/>
            <a:ext cx="8229600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Упражнение «лопаточка»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15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0"/>
            <a:ext cx="7315200" cy="6705600"/>
          </a:xfrm>
        </p:spPr>
        <p:txBody>
          <a:bodyPr/>
          <a:lstStyle/>
          <a:p>
            <a:pPr eaLnBrk="1" hangingPunct="1"/>
            <a:r>
              <a:rPr lang="ru-RU" altLang="ru-RU" smtClean="0"/>
              <a:t>           </a:t>
            </a:r>
            <a:br>
              <a:rPr lang="ru-RU" altLang="ru-RU" smtClean="0"/>
            </a:b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19470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-152400" y="152400"/>
            <a:ext cx="9296400" cy="6553200"/>
          </a:xfrm>
        </p:spPr>
        <p:txBody>
          <a:bodyPr>
            <a:normAutofit/>
          </a:bodyPr>
          <a:lstStyle/>
          <a:p>
            <a:pPr eaLnBrk="1" hangingPunct="1"/>
            <a:endParaRPr lang="ru-RU" altLang="ru-RU" sz="2800" dirty="0" smtClean="0"/>
          </a:p>
          <a:p>
            <a:pPr eaLnBrk="1" hangingPunct="1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Ра-</a:t>
            </a:r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начинается игра.</a:t>
            </a:r>
          </a:p>
          <a:p>
            <a:pPr eaLnBrk="1" hangingPunct="1"/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Ры-ры-ры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 мальчиков шары.</a:t>
            </a:r>
          </a:p>
          <a:p>
            <a:pPr eaLnBrk="1" hangingPunct="1"/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Ро-ро-ро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 нас новое ведро.</a:t>
            </a:r>
          </a:p>
          <a:p>
            <a:pPr eaLnBrk="1" hangingPunct="1"/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Ру-ру-ру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продолжаем мы игру.</a:t>
            </a:r>
          </a:p>
          <a:p>
            <a:pPr eaLnBrk="1" hangingPunct="1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Ар-ар-ар – кипит наш самовар.</a:t>
            </a:r>
          </a:p>
          <a:p>
            <a:pPr eaLnBrk="1" hangingPunct="1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Ор-ор-ор –созрел красный помидор.</a:t>
            </a:r>
          </a:p>
          <a:p>
            <a:pPr eaLnBrk="1" hangingPunct="1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Ир-</a:t>
            </a:r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мой папа командир.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2800" dirty="0" smtClean="0"/>
          </a:p>
        </p:txBody>
      </p:sp>
      <p:sp>
        <p:nvSpPr>
          <p:cNvPr id="9219" name="Rectangle 12"/>
          <p:cNvSpPr>
            <a:spLocks noChangeArrowheads="1"/>
          </p:cNvSpPr>
          <p:nvPr/>
        </p:nvSpPr>
        <p:spPr bwMode="auto">
          <a:xfrm>
            <a:off x="6924675" y="3724275"/>
            <a:ext cx="1841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ru-RU" altLang="ru-RU" sz="4400" i="1">
                <a:solidFill>
                  <a:schemeClr val="tx2"/>
                </a:solidFill>
              </a:rPr>
              <a:t/>
            </a:r>
            <a:br>
              <a:rPr kumimoji="0" lang="ru-RU" altLang="ru-RU" sz="4400" i="1">
                <a:solidFill>
                  <a:schemeClr val="tx2"/>
                </a:solidFill>
              </a:rPr>
            </a:br>
            <a:endParaRPr kumimoji="0" lang="ru-RU" altLang="ru-RU" sz="4400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24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30519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>
            <a:off x="2483768" y="2094384"/>
            <a:ext cx="2088232" cy="136815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РО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4572000" y="1136219"/>
            <a:ext cx="1872208" cy="136815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РУ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470343" y="2778460"/>
            <a:ext cx="1872208" cy="136815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РА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6228184" y="3405506"/>
            <a:ext cx="2016224" cy="142518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ОР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275856" y="5269911"/>
            <a:ext cx="1872208" cy="136815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УР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708720" y="4653136"/>
            <a:ext cx="1872208" cy="136815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РЭ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6588224" y="1410308"/>
            <a:ext cx="2016224" cy="1514636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РЫ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3572272" y="3462536"/>
            <a:ext cx="1872208" cy="136815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АР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9" y="305191"/>
            <a:ext cx="2298046" cy="17891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олнце 13">
            <a:hlinkClick r:id="rId3" action="ppaction://hlinksldjump"/>
          </p:cNvPr>
          <p:cNvSpPr/>
          <p:nvPr/>
        </p:nvSpPr>
        <p:spPr>
          <a:xfrm>
            <a:off x="6588224" y="5085184"/>
            <a:ext cx="1656184" cy="129614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790317" y="115915"/>
            <a:ext cx="8229600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«бабочка»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93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606" y="754396"/>
            <a:ext cx="843528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высокая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глубокая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зоопарке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Скачет в гости к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1800200" cy="1341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754396"/>
            <a:ext cx="1800200" cy="14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68018"/>
            <a:ext cx="1800200" cy="123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066553"/>
            <a:ext cx="18077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1218731"/>
            <a:ext cx="2448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Тут зелёная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757037"/>
            <a:ext cx="1716782" cy="1293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9538" y="278092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 ней лежат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66604"/>
            <a:ext cx="1716782" cy="1330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47777" y="4263026"/>
            <a:ext cx="2743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Купим спелый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597892"/>
            <a:ext cx="172345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38176" y="5236546"/>
            <a:ext cx="3172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он, как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96245"/>
            <a:ext cx="1650990" cy="113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354360" y="4902"/>
            <a:ext cx="8229600" cy="5536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</a:t>
            </a: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доскажи словечко»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34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0" y="1196752"/>
            <a:ext cx="253366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0" y="3933056"/>
            <a:ext cx="253366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6752"/>
            <a:ext cx="1872208" cy="234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5610" y="4077072"/>
            <a:ext cx="2518758" cy="177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9512" y="180387"/>
            <a:ext cx="8229600" cy="5536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</a:t>
            </a: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четвертый лишний»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19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6204" y="428604"/>
            <a:ext cx="28484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296536"/>
            <a:ext cx="2848400" cy="263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296536"/>
            <a:ext cx="2592288" cy="263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28604"/>
            <a:ext cx="259228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1505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7388" y="1052736"/>
            <a:ext cx="2857520" cy="222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7388" y="3992420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200" y="1052736"/>
            <a:ext cx="2786082" cy="222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200" y="3996462"/>
            <a:ext cx="2786082" cy="2281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0206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3"/>
            <a:ext cx="142875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8542" y="4941168"/>
            <a:ext cx="1542488" cy="123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14287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8542" y="425493"/>
            <a:ext cx="154248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3" y="3501008"/>
            <a:ext cx="14287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8542" y="1844825"/>
            <a:ext cx="154248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41168"/>
            <a:ext cx="13620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8542" y="3280832"/>
            <a:ext cx="154248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91430" y="16271"/>
            <a:ext cx="8229600" cy="5536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</a:t>
            </a: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Найди пару»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4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L 0.47327 0.634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63" y="3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4172E-6 L 0.4967 -0.2569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26" y="-12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333E-6 L 0.51302 -0.2467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42" y="-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48889 -0.2615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44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23" y="2210569"/>
            <a:ext cx="2886524" cy="310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30" y="2210569"/>
            <a:ext cx="2592342" cy="310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3879" y="575306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робот-трубач?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2169" y="5753067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барабанщик?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39621" y="472809"/>
            <a:ext cx="8229600" cy="5536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</a:t>
            </a: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придумай предложение по картинке»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6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tx2">
                <a:lumMod val="0"/>
                <a:lumOff val="10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467544" y="908720"/>
          <a:ext cx="3336032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576"/>
                <a:gridCol w="476576"/>
                <a:gridCol w="476576"/>
                <a:gridCol w="476576"/>
                <a:gridCol w="476576"/>
                <a:gridCol w="476576"/>
                <a:gridCol w="476576"/>
              </a:tblGrid>
              <a:tr h="6480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9422000"/>
              </p:ext>
            </p:extLst>
          </p:nvPr>
        </p:nvGraphicFramePr>
        <p:xfrm>
          <a:off x="467544" y="5517232"/>
          <a:ext cx="3336032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576"/>
                <a:gridCol w="476576"/>
                <a:gridCol w="476576"/>
                <a:gridCol w="476576"/>
                <a:gridCol w="476576"/>
                <a:gridCol w="476576"/>
                <a:gridCol w="476576"/>
              </a:tblGrid>
              <a:tr h="6480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1895595"/>
              </p:ext>
            </p:extLst>
          </p:nvPr>
        </p:nvGraphicFramePr>
        <p:xfrm>
          <a:off x="5940152" y="908720"/>
          <a:ext cx="2687960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990"/>
                <a:gridCol w="671990"/>
                <a:gridCol w="671990"/>
                <a:gridCol w="671990"/>
              </a:tblGrid>
              <a:tr h="6480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5869166"/>
              </p:ext>
            </p:extLst>
          </p:nvPr>
        </p:nvGraphicFramePr>
        <p:xfrm>
          <a:off x="5971255" y="5445224"/>
          <a:ext cx="2448273" cy="72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091"/>
                <a:gridCol w="816091"/>
                <a:gridCol w="816091"/>
              </a:tblGrid>
              <a:tr h="7200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263552"/>
            <a:ext cx="223224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49018" y="106401"/>
            <a:ext cx="8229600" cy="5536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</a:t>
            </a: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Подбери схему к слову»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80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6244E-6 L 0.12534 -2.56244E-6 C 0.18142 -2.56244E-6 0.25069 -0.05064 0.25069 -0.09181 L 0.25069 -0.1833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5" y="-91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115888"/>
            <a:ext cx="8229600" cy="1008062"/>
          </a:xfrm>
        </p:spPr>
        <p:txBody>
          <a:bodyPr>
            <a:noAutofit/>
          </a:bodyPr>
          <a:lstStyle/>
          <a:p>
            <a:pPr algn="ctr"/>
            <a:r>
              <a:rPr lang="en-US" altLang="ru-RU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Покажи</a:t>
            </a:r>
            <a:r>
              <a:rPr lang="ru-RU" altLang="ru-RU" sz="28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, какое у тебя сегодня настроение?</a:t>
            </a:r>
          </a:p>
        </p:txBody>
      </p:sp>
      <p:pic>
        <p:nvPicPr>
          <p:cNvPr id="15371" name="Picture 11" descr="i?id=106853757-20-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268413"/>
            <a:ext cx="3024187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i?id=163078631-20-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49" y="4005263"/>
            <a:ext cx="309562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i?id=222044886-06-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341438"/>
            <a:ext cx="3024188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i?id=1092890-13-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005263"/>
            <a:ext cx="3024188" cy="259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807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0254"/>
            <a:ext cx="2082527" cy="149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043608" y="5581352"/>
          <a:ext cx="4752528" cy="79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7999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3719"/>
            <a:ext cx="1981289" cy="199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43719"/>
            <a:ext cx="2082527" cy="199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6528" y="1106635"/>
            <a:ext cx="1981289" cy="149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11560" y="114250"/>
            <a:ext cx="8229600" cy="5536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</a:t>
            </a: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Подбери к схеме слово»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3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-0.15313 2.96296E-6 C -0.22171 2.96296E-6 -0.30625 0.06643 -0.30625 0.12106 L -0.30625 0.24305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13" y="12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WordArt 5"/>
          <p:cNvSpPr>
            <a:spLocks noChangeArrowheads="1" noChangeShapeType="1" noTextEdit="1"/>
          </p:cNvSpPr>
          <p:nvPr/>
        </p:nvSpPr>
        <p:spPr bwMode="auto">
          <a:xfrm>
            <a:off x="838200" y="762000"/>
            <a:ext cx="7010400" cy="2933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667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 panose="020B0604020202020204" pitchFamily="34" charset="0"/>
              </a:rPr>
              <a:t>Молодец</a:t>
            </a:r>
            <a:endParaRPr lang="ru-RU" sz="3600" b="1" kern="10" dirty="0">
              <a:ln w="12700">
                <a:solidFill>
                  <a:srgbClr val="EAEAEA"/>
                </a:solidFill>
                <a:miter lim="800000"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07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92696"/>
            <a:ext cx="8229600" cy="4032448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725015"/>
            <a:ext cx="8153400" cy="5105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разговаривать</a:t>
            </a:r>
          </a:p>
          <a:p>
            <a:pPr eaLnBrk="1" hangingPunct="1">
              <a:buFontTx/>
              <a:buNone/>
            </a:pP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будем выговаривать</a:t>
            </a:r>
          </a:p>
          <a:p>
            <a:pPr eaLnBrk="1" hangingPunct="1">
              <a:buFontTx/>
              <a:buNone/>
            </a:pP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Всё правильно и внятно,</a:t>
            </a:r>
          </a:p>
          <a:p>
            <a:pPr eaLnBrk="1" hangingPunct="1">
              <a:buFontTx/>
              <a:buNone/>
            </a:pPr>
            <a:r>
              <a:rPr lang="ru-RU" alt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 всем было понятно.</a:t>
            </a:r>
          </a:p>
        </p:txBody>
      </p:sp>
    </p:spTree>
    <p:extLst>
      <p:ext uri="{BB962C8B-B14F-4D97-AF65-F5344CB8AC3E}">
        <p14:creationId xmlns:p14="http://schemas.microsoft.com/office/powerpoint/2010/main" xmlns="" val="21985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323528" y="1700808"/>
            <a:ext cx="8640960" cy="27368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4800" i="1" kern="1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Impact" panose="020B0806030902050204" pitchFamily="34" charset="0"/>
              </a:rPr>
              <a:t>Артикуляционная гимнастика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18685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272808" cy="597666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Описание.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Улыбнуться, открыть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рот и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пощёлкать языком.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(«лошадка скачет»).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Упражнение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сначала: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а)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медленно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(«лошадка идёт шагом»);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б) быстро («лошадка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скачет быстрее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в) пощёлкать самым кончиком языка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(«жеребёнок скачет»).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Нижняя челюсть остается </a:t>
            </a:r>
            <a:r>
              <a:rPr lang="ru-RU" sz="16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неподвижной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губы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улыбке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340768"/>
            <a:ext cx="2952328" cy="244827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5" y="1340768"/>
            <a:ext cx="3346450" cy="2448272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1196" y="116632"/>
            <a:ext cx="8229600" cy="57606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Упражнение «лошадка»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54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7704855" cy="547260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Улыбнуться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открыть рот, «приклеить» к нёбу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язык и опустить нижнюю челюсть как можно ниже,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натягивая  при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этом подъязычную складку.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Язык не просто поднимается к нёбу, а работает, как присоска.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 же «Лошадка», только без щелчка.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При выполнении упражнения подъязычная складка обязательно должна натягиваться. 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</a:t>
            </a:r>
            <a:br>
              <a:rPr lang="ru-RU" sz="1600" dirty="0">
                <a:effectLst/>
              </a:rPr>
            </a:b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1268760"/>
            <a:ext cx="3346450" cy="244827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5" y="1268760"/>
            <a:ext cx="3346450" cy="2455515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74650" y="44674"/>
            <a:ext cx="8229600" cy="100806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Упражнение «грибок»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30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136903" cy="568863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Улыбнуться, открыть рот,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кончиком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языка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«покрасить»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твёрдое  нёбо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зубов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 мягкого нёба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направлении «назад-вперёд» несколько раз.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Язык не выскакивает за зубы, нижняя челюсть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остаётся неподвижной.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196752"/>
            <a:ext cx="2520279" cy="316835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9" y="1196752"/>
            <a:ext cx="2376264" cy="316835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98106" y="44624"/>
            <a:ext cx="8229600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Упражнение «маляр»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28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7488831" cy="561662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широко рот, высунуть язык.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Кончик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боковые края языка приподнять: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получится «чашечка».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Подержать язык в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таком положении секунд 10.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«Чашечка» должна удерживаться  </a:t>
            </a:r>
            <a:r>
              <a:rPr lang="ru-RU" sz="16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навесу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без поддержки губ и зубов.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214438"/>
            <a:ext cx="3168352" cy="250983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4" y="1214438"/>
            <a:ext cx="3527376" cy="2509836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95536" y="116632"/>
            <a:ext cx="822960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Упражнение «чашечка»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18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136903" cy="532859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Улыбнуться, о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крыть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рот. Кончик языка находится за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зубами и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упирается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нижние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зубы, а спинка языка 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выгибается вверх, как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спинка у кошки, когда она сердится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Чередовать 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 языка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киска рассердилась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«киска спряталась» (закрыть рот).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Язык </a:t>
            </a:r>
            <a:r>
              <a:rPr lang="ru-RU" sz="16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прикусывать 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 губами, ни зубами,</a:t>
            </a:r>
            <a:b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губы </a:t>
            </a:r>
            <a:r>
              <a:rPr lang="ru-RU" sz="16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улыбке</a:t>
            </a: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196752"/>
            <a:ext cx="2232248" cy="252028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196752"/>
            <a:ext cx="3563491" cy="252028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12846" y="116632"/>
            <a:ext cx="8229600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altLang="ru-RU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Упражнение «киска сердится»</a:t>
            </a:r>
            <a:endParaRPr lang="ru-RU" altLang="ru-RU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6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138</TotalTime>
  <Words>110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Сектор</vt:lpstr>
      <vt:lpstr>Автоматизация звука «Р» в словах, словосочетаниях и в предложении.</vt:lpstr>
      <vt:lpstr> Покажи, какое у тебя сегодня настроение?</vt:lpstr>
      <vt:lpstr>Слайд 3</vt:lpstr>
      <vt:lpstr>Слайд 4</vt:lpstr>
      <vt:lpstr>          Описание.  Улыбнуться, открыть рот и пощёлкать языком.  («лошадка скачет»).   Упражнение выполняется сначала:   а) медленно («лошадка идёт шагом»);     б) быстро («лошадка скачет быстрее»); в) пощёлкать самым кончиком языка  («жеребёнок скачет»). Примечание. Нижняя челюсть остается неподвижной,  губы в улыбке.   </vt:lpstr>
      <vt:lpstr>        Описание.  Улыбнуться, открыть рот, «приклеить» к нёбу  широкий язык и опустить нижнюю челюсть как можно ниже,  натягивая  при этом подъязычную складку.  Язык не просто поднимается к нёбу, а работает, как присоска. Та же «Лошадка», только без щелчка.   Примечание.  При выполнении упражнения подъязычная складка обязательно должна натягиваться.    </vt:lpstr>
      <vt:lpstr>        Описание. Улыбнуться, открыть рот, кончиком языка «покрасить»  твёрдое  нёбо от зубов до мягкого нёба  в направлении «назад-вперёд» несколько раз.   Примечание.  Язык не выскакивает за зубы, нижняя челюсть  остаётся неподвижной.</vt:lpstr>
      <vt:lpstr>       Описание. Открыть широко рот, высунуть язык.  Кончик и боковые края языка приподнять:  получится «чашечка».  Подержать язык в таком положении секунд 10.   Примечание.  «Чашечка» должна удерживаться  навесу,  без поддержки губ и зубов. </vt:lpstr>
      <vt:lpstr>       Описание. Улыбнуться, открыть рот. Кончик языка находится за зубами и  упирается в нижние зубы, а спинка языка  выгибается вверх, как спинка у кошки, когда она сердится.  Чередовать  положение  языка «киска рассердилась»,  «киска спряталась» (закрыть рот).  Примечание.  Язык не прикусывать ни губами, ни зубами,  губы в улыбке.</vt:lpstr>
      <vt:lpstr>        Описание. Открыть рот, положить и расслабить язык на нижнюю губу.  Подержать в таком положении секунд 10.  Примечание.  Не прикусывать язык ни губами, ни зубами.       Следить, чтобы язык не дрожал. </vt:lpstr>
      <vt:lpstr>           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12</cp:revision>
  <dcterms:created xsi:type="dcterms:W3CDTF">2021-01-26T08:37:50Z</dcterms:created>
  <dcterms:modified xsi:type="dcterms:W3CDTF">2021-02-01T02:20:05Z</dcterms:modified>
</cp:coreProperties>
</file>